
<file path=[Content_Types].xml><?xml version="1.0" encoding="utf-8"?>
<Types xmlns="http://schemas.openxmlformats.org/package/2006/content-types"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8" r:id="rId2"/>
    <p:sldId id="274" r:id="rId3"/>
    <p:sldId id="284" r:id="rId4"/>
    <p:sldId id="285" r:id="rId5"/>
    <p:sldId id="276" r:id="rId6"/>
    <p:sldId id="277" r:id="rId7"/>
    <p:sldId id="278" r:id="rId8"/>
    <p:sldId id="275" r:id="rId9"/>
    <p:sldId id="280" r:id="rId10"/>
    <p:sldId id="281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5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8E0A9-F71F-4F40-B85A-9028C0CD3B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015138-43FB-4A30-8024-805DD781CC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ED5E02-DC50-427A-8FEB-A058FBF5B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F96CCD-8AC2-49AE-A48F-47551A1D8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CE32A-5133-4C84-B041-FF485EBD8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E9D2DA1-C8E3-4854-8B59-0D5A6F13D801}"/>
              </a:ext>
            </a:extLst>
          </p:cNvPr>
          <p:cNvSpPr/>
          <p:nvPr userDrawn="1"/>
        </p:nvSpPr>
        <p:spPr>
          <a:xfrm>
            <a:off x="9692640" y="5344160"/>
            <a:ext cx="1412240" cy="11684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5089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19DD6-3B22-448E-A9A4-5B44DB6FB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FEBA07-749A-4E1E-A675-0716B5C92F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803403-3ED2-4F79-B489-8D09CB7EDD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EA9463-6482-4465-86DF-E3C999558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4FB87F-B509-4D42-B1DB-79B48D65B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9239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236B-F278-4839-BE13-85D3CBB431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83437B-B3F5-44D9-937E-BC2912CBC7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F3A360-6908-4552-B528-CEF345C278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97E44A-FDA6-404E-86B7-FC28AEDCE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568BD3-9C66-45B9-9B39-42CA8A75A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787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3F3FB-EC8E-4B85-B241-74E02AA8B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ACF352-CFB7-4957-A124-04E866303D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02D79E-8055-40D0-BEB9-8CBC1E2E8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258006-0641-48A6-B9BA-6F9CB8F1B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22114E-CEF0-4976-95E6-826BC690F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709117E-D144-4645-A788-9C835E2E397C}"/>
              </a:ext>
            </a:extLst>
          </p:cNvPr>
          <p:cNvSpPr/>
          <p:nvPr userDrawn="1"/>
        </p:nvSpPr>
        <p:spPr>
          <a:xfrm>
            <a:off x="10779760" y="5682457"/>
            <a:ext cx="1412240" cy="11684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007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B9043-217C-4EA2-8F66-6CF3B7D67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B949EE-C24C-4CC0-9EDD-9B2E4B862E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D71BD4-6E96-4BDA-946B-FBFDA477C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15A8DB-C598-4793-8DC2-186C45638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B291C7-3317-49B3-944B-22D05951C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2208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36D75-75E6-4E72-BFF3-F77884A0F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582F82-865B-4F62-9D72-E5A2E941DF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13B93-CEF1-496F-BAB3-B93451485E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FFBEEA-9C36-475B-933D-C15049DA5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412271-56AB-4D94-A5F7-2E0EEED61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DBB062-9C1D-4A9F-AF72-18CD8D8D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9363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96C53-4B66-444E-8C21-292D733880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B22278-D553-4F4F-ADF1-6E51AB0AE1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9895B6-D83D-431F-8EE7-2354B6BF6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FAB65D-008A-4C95-9C62-F9E536B3AB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83CAA6-BA85-4552-83E2-990C8FA78A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E75B18-015A-4890-BDA7-1C59E818B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1/6/2019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D0C76E-6CFD-4566-B37A-54F49D69F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3B0BA5C-BEC6-4FCA-94EA-872366A70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144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A739D-84CA-4545-B7E4-5317EBA45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34CA39-7F8B-4870-A782-1A6FC38C0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1/6/2019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B2BDD0-3848-47F0-8198-9370176B3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E35C48-4DCC-4340-832E-F4EB2C1E3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6397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8847AC8-B9D3-4D88-8482-81660597D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1/6/2019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861BAA-F094-4329-9512-8606E545D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70FDE6-7C68-40CE-856C-0EE1651B9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667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4C929-556F-4A40-BA72-7B2BA1F3D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1EB104-A90A-4800-9D07-0BB01FF8EB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F51EA7-AABE-44D7-92BB-2F3F4FEB2F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A4B427-058F-4C7A-929B-6DAEF2F3B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EB9E28-BBB8-46A8-826A-65224E45D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B2CF07-881F-4EC3-AED1-542DBC8DC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856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64C37-C29B-41FF-ABC5-406C2C6AC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93676A-27E0-45A8-B502-E760C60999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32C911-5D3E-445C-899B-1063F58520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AA96AC-6BD5-4B8E-8FF3-497107170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405D07-65FF-46CD-8E05-0FC6D1113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D9303A-1F8A-4E2A-B587-C76B7C578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649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EACD80-25DD-498B-8518-16ECF004D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57B007-A9C2-412B-BB9A-F67A5D5373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ECD26A-C49F-41F7-AC24-F5FFA4B47F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DD1B23-F958-4E0A-893E-C68E6A3B2F92}" type="datetimeFigureOut">
              <a:rPr lang="en-US" smtClean="0"/>
              <a:t>1/6/2019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225065-5567-47AF-889A-9579BE59F4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65AE0-822B-4353-9D25-FB1DEF9DC8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39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1.jp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hyperlink" Target="https://data-flair.training/blogs/hadoop-hdfs-tutorial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Rectangle 134">
            <a:extLst>
              <a:ext uri="{FF2B5EF4-FFF2-40B4-BE49-F238E27FC236}">
                <a16:creationId xmlns:a16="http://schemas.microsoft.com/office/drawing/2014/main" id="{C0B27210-D0CA-4654-B3E3-9ABB4F178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81DB10-A911-43A3-A2AF-37E3073F83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76995" y="209159"/>
            <a:ext cx="5810792" cy="2889114"/>
          </a:xfrm>
        </p:spPr>
        <p:txBody>
          <a:bodyPr anchor="b">
            <a:normAutofit/>
          </a:bodyPr>
          <a:lstStyle/>
          <a:p>
            <a:pPr algn="l"/>
            <a:r>
              <a:rPr lang="en-US" sz="4400" dirty="0">
                <a:solidFill>
                  <a:schemeClr val="bg1"/>
                </a:solidFill>
              </a:rPr>
              <a:t>Apache Hive Interview Questions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7B3630-F42F-42E1-AC9D-CC2B4953D3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43536" y="3256342"/>
            <a:ext cx="4645250" cy="1147863"/>
          </a:xfrm>
        </p:spPr>
        <p:txBody>
          <a:bodyPr anchor="t">
            <a:normAutofit fontScale="92500"/>
          </a:bodyPr>
          <a:lstStyle/>
          <a:p>
            <a:pPr algn="l"/>
            <a:r>
              <a:rPr lang="en-US" sz="4400" dirty="0">
                <a:solidFill>
                  <a:schemeClr val="bg1"/>
                </a:solidFill>
              </a:rPr>
              <a:t>Hive </a:t>
            </a:r>
            <a:r>
              <a:rPr lang="en-US" sz="4400" dirty="0" err="1">
                <a:solidFill>
                  <a:schemeClr val="bg1"/>
                </a:solidFill>
              </a:rPr>
              <a:t>SerDe</a:t>
            </a:r>
            <a:r>
              <a:rPr lang="en-US" sz="4400" dirty="0">
                <a:solidFill>
                  <a:schemeClr val="bg1"/>
                </a:solidFill>
              </a:rPr>
              <a:t> in Detail</a:t>
            </a:r>
          </a:p>
        </p:txBody>
      </p:sp>
      <p:sp>
        <p:nvSpPr>
          <p:cNvPr id="137" name="Freeform: Shape 136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9" name="Freeform: Shape 138">
            <a:extLst>
              <a:ext uri="{FF2B5EF4-FFF2-40B4-BE49-F238E27FC236}">
                <a16:creationId xmlns:a16="http://schemas.microsoft.com/office/drawing/2014/main" id="{70B66945-4967-4040-926D-DCA44313C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24154" cy="685800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6" name="Picture 2" descr="Image result for hive">
            <a:extLst>
              <a:ext uri="{FF2B5EF4-FFF2-40B4-BE49-F238E27FC236}">
                <a16:creationId xmlns:a16="http://schemas.microsoft.com/office/drawing/2014/main" id="{423E7BF3-1D58-4CAA-B237-15A6E4CD09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382" y="925947"/>
            <a:ext cx="4047843" cy="3637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2D23320-73BC-4F89-BA4E-49806CED53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1280" y="5354320"/>
            <a:ext cx="1920240" cy="1473200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0B5A2EE-6693-4F00-9E9D-4A6D2964B80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3586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211"/>
    </mc:Choice>
    <mc:Fallback>
      <p:transition spd="slow" advTm="162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pPr fontAlgn="base"/>
            <a:r>
              <a:rPr lang="en-US" sz="2800" b="1" dirty="0"/>
              <a:t>Registration of Native SerDes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3260782-9904-4B11-A15B-F2972C90CD9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25636514"/>
              </p:ext>
            </p:extLst>
          </p:nvPr>
        </p:nvGraphicFramePr>
        <p:xfrm>
          <a:off x="762000" y="822960"/>
          <a:ext cx="10891520" cy="58750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43128">
                  <a:extLst>
                    <a:ext uri="{9D8B030D-6E8A-4147-A177-3AD203B41FA5}">
                      <a16:colId xmlns:a16="http://schemas.microsoft.com/office/drawing/2014/main" val="1138433643"/>
                    </a:ext>
                  </a:extLst>
                </a:gridCol>
                <a:gridCol w="5448392">
                  <a:extLst>
                    <a:ext uri="{9D8B030D-6E8A-4147-A177-3AD203B41FA5}">
                      <a16:colId xmlns:a16="http://schemas.microsoft.com/office/drawing/2014/main" val="37520944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en-US" sz="16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STORED AS AVRO /</a:t>
                      </a:r>
                    </a:p>
                    <a:p>
                      <a:pPr marL="0" algn="l" defTabSz="914400" rtl="0" eaLnBrk="1" fontAlgn="t" latinLnBrk="0" hangingPunct="1"/>
                      <a:r>
                        <a:rPr lang="en-US" sz="16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STORED AS AVROFILE</a:t>
                      </a:r>
                    </a:p>
                  </a:txBody>
                  <a:tcPr marL="63500" marR="63500" marT="44450" marB="44450"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</a:rPr>
                        <a:t>ROW FORMAT SERDE</a:t>
                      </a:r>
                    </a:p>
                    <a:p>
                      <a:pPr algn="l" fontAlgn="t"/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</a:rPr>
                        <a:t>  'org.apache.hadoop.hive.serde2.avro.AvroSerDe'</a:t>
                      </a:r>
                    </a:p>
                    <a:p>
                      <a:pPr algn="l" fontAlgn="t"/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</a:rPr>
                        <a:t>  STORED AS INPUTFORMAT</a:t>
                      </a:r>
                    </a:p>
                    <a:p>
                      <a:pPr algn="l" fontAlgn="t"/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</a:rPr>
                        <a:t>  'org.apache.hadoop.hive.ql.io.avro.AvroContainerInputFormat'</a:t>
                      </a:r>
                    </a:p>
                    <a:p>
                      <a:pPr algn="l" fontAlgn="t"/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</a:rPr>
                        <a:t>  OUTPUTFORMAT</a:t>
                      </a:r>
                    </a:p>
                    <a:p>
                      <a:pPr algn="l" fontAlgn="t"/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</a:rPr>
                        <a:t>  'org.apache.hadoop.hive.ql.io.avro.AvroContainerOutputFormat'</a:t>
                      </a:r>
                    </a:p>
                  </a:txBody>
                  <a:tcPr marL="63500" marR="63500" marT="44450" marB="4445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62905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en-US" sz="16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STORED AS ORC /</a:t>
                      </a:r>
                    </a:p>
                    <a:p>
                      <a:pPr marL="0" algn="l" defTabSz="914400" rtl="0" eaLnBrk="1" fontAlgn="t" latinLnBrk="0" hangingPunct="1"/>
                      <a:r>
                        <a:rPr lang="en-US" sz="16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STORED AS ORCFILE</a:t>
                      </a:r>
                    </a:p>
                  </a:txBody>
                  <a:tcPr marL="63500" marR="63500" marT="44450" marB="44450"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en-US" sz="16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ROW FORMAT SERDE</a:t>
                      </a:r>
                    </a:p>
                    <a:p>
                      <a:pPr marL="0" algn="l" defTabSz="914400" rtl="0" eaLnBrk="1" fontAlgn="t" latinLnBrk="0" hangingPunct="1"/>
                      <a:r>
                        <a:rPr lang="en-US" sz="16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'</a:t>
                      </a:r>
                      <a:r>
                        <a:rPr lang="en-US" sz="1600" b="1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org.apache.hadoop.hive.ql.io.orc.OrcSerde</a:t>
                      </a:r>
                      <a:r>
                        <a:rPr lang="en-US" sz="16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'</a:t>
                      </a:r>
                    </a:p>
                    <a:p>
                      <a:pPr marL="0" algn="l" defTabSz="914400" rtl="0" eaLnBrk="1" fontAlgn="t" latinLnBrk="0" hangingPunct="1"/>
                      <a:r>
                        <a:rPr lang="en-US" sz="16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STORED AS INPUTFORMAT</a:t>
                      </a:r>
                    </a:p>
                    <a:p>
                      <a:pPr marL="0" algn="l" defTabSz="914400" rtl="0" eaLnBrk="1" fontAlgn="t" latinLnBrk="0" hangingPunct="1"/>
                      <a:r>
                        <a:rPr lang="en-US" sz="16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'</a:t>
                      </a:r>
                      <a:r>
                        <a:rPr lang="en-US" sz="1600" b="1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org.apache.hadoop.hive.ql.io.orc.OrcInputFormat</a:t>
                      </a:r>
                      <a:r>
                        <a:rPr lang="en-US" sz="16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'</a:t>
                      </a:r>
                    </a:p>
                    <a:p>
                      <a:pPr marL="0" algn="l" defTabSz="914400" rtl="0" eaLnBrk="1" fontAlgn="t" latinLnBrk="0" hangingPunct="1"/>
                      <a:r>
                        <a:rPr lang="en-US" sz="16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OUTPUTFORMAT</a:t>
                      </a:r>
                    </a:p>
                    <a:p>
                      <a:pPr marL="0" algn="l" defTabSz="914400" rtl="0" eaLnBrk="1" fontAlgn="t" latinLnBrk="0" hangingPunct="1"/>
                      <a:r>
                        <a:rPr lang="en-US" sz="16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'</a:t>
                      </a:r>
                      <a:r>
                        <a:rPr lang="en-US" sz="1600" b="1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org.apache.hadoop.hive.ql.io.orc.OrcOutputFormat</a:t>
                      </a:r>
                      <a:r>
                        <a:rPr lang="en-US" sz="16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'</a:t>
                      </a:r>
                    </a:p>
                  </a:txBody>
                  <a:tcPr marL="63500" marR="63500" marT="44450" marB="4445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39103702"/>
                  </a:ext>
                </a:extLst>
              </a:tr>
              <a:tr h="398780"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en-US" sz="1600" b="1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STORED AS PARQUET /</a:t>
                      </a:r>
                    </a:p>
                    <a:p>
                      <a:pPr marL="0" algn="l" defTabSz="914400" rtl="0" eaLnBrk="1" fontAlgn="t" latinLnBrk="0" hangingPunct="1"/>
                      <a:r>
                        <a:rPr lang="en-US" sz="1600" b="1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STORED AS PARQUETFILE</a:t>
                      </a:r>
                    </a:p>
                  </a:txBody>
                  <a:tcPr marL="63500" marR="63500" marT="44450" marB="44450"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en-US" sz="16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ROW FORMAT SERDE</a:t>
                      </a:r>
                    </a:p>
                    <a:p>
                      <a:pPr marL="0" algn="l" defTabSz="914400" rtl="0" eaLnBrk="1" fontAlgn="t" latinLnBrk="0" hangingPunct="1"/>
                      <a:r>
                        <a:rPr lang="en-US" sz="16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'</a:t>
                      </a:r>
                      <a:r>
                        <a:rPr lang="en-US" sz="1600" b="1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org.apache.hadoop.hive.ql.io.parquet.serde.ParquetHiveSerDe</a:t>
                      </a:r>
                      <a:r>
                        <a:rPr lang="en-US" sz="16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'</a:t>
                      </a:r>
                    </a:p>
                    <a:p>
                      <a:pPr marL="0" algn="l" defTabSz="914400" rtl="0" eaLnBrk="1" fontAlgn="t" latinLnBrk="0" hangingPunct="1"/>
                      <a:r>
                        <a:rPr lang="en-US" sz="16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STORED AS INPUTFORMAT</a:t>
                      </a:r>
                    </a:p>
                    <a:p>
                      <a:pPr marL="0" algn="l" defTabSz="914400" rtl="0" eaLnBrk="1" fontAlgn="t" latinLnBrk="0" hangingPunct="1"/>
                      <a:r>
                        <a:rPr lang="en-US" sz="16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'</a:t>
                      </a:r>
                      <a:r>
                        <a:rPr lang="en-US" sz="1600" b="1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org.apache.hadoop.hive.ql.io.parquet.MapredParquetInputFormat</a:t>
                      </a:r>
                      <a:r>
                        <a:rPr lang="en-US" sz="16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'</a:t>
                      </a:r>
                    </a:p>
                    <a:p>
                      <a:pPr marL="0" algn="l" defTabSz="914400" rtl="0" eaLnBrk="1" fontAlgn="t" latinLnBrk="0" hangingPunct="1"/>
                      <a:r>
                        <a:rPr lang="en-US" sz="16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OUTPUTFORMAT</a:t>
                      </a:r>
                    </a:p>
                    <a:p>
                      <a:pPr marL="0" algn="l" defTabSz="914400" rtl="0" eaLnBrk="1" fontAlgn="t" latinLnBrk="0" hangingPunct="1"/>
                      <a:r>
                        <a:rPr lang="en-US" sz="16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'org.apache.hadoop.hive.ql.io.parquet.MapredParquetOutputFormat'</a:t>
                      </a:r>
                    </a:p>
                  </a:txBody>
                  <a:tcPr marL="63500" marR="63500" marT="44450" marB="4445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5013025"/>
                  </a:ext>
                </a:extLst>
              </a:tr>
            </a:tbl>
          </a:graphicData>
        </a:graphic>
      </p:graphicFrame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FED68CC9-7C61-46DD-8835-D0C0D1DBA38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1096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1290"/>
    </mc:Choice>
    <mc:Fallback>
      <p:transition spd="slow" advTm="1212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		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		</a:t>
            </a:r>
          </a:p>
          <a:p>
            <a:pPr marL="0" indent="0">
              <a:buNone/>
            </a:pPr>
            <a:r>
              <a:rPr lang="en-US" dirty="0"/>
              <a:t>				</a:t>
            </a:r>
          </a:p>
          <a:p>
            <a:pPr marL="0" indent="0">
              <a:buNone/>
            </a:pPr>
            <a:r>
              <a:rPr lang="en-US" dirty="0"/>
              <a:t>		Thanks and do subscribe to my channel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EDED2E6-8642-4CFC-87A7-36605EB196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6368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88"/>
    </mc:Choice>
    <mc:Fallback>
      <p:transition spd="slow" advTm="19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What is Hive </a:t>
            </a:r>
            <a:r>
              <a:rPr lang="en-US" sz="2800" b="1" dirty="0" err="1"/>
              <a:t>SerDe</a:t>
            </a:r>
            <a:endParaRPr lang="en-US" sz="28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 fontScale="77500" lnSpcReduction="20000"/>
          </a:bodyPr>
          <a:lstStyle/>
          <a:p>
            <a:pPr fontAlgn="base"/>
            <a:r>
              <a:rPr lang="en-US" dirty="0"/>
              <a:t>Hive </a:t>
            </a:r>
            <a:r>
              <a:rPr lang="en-US" dirty="0" err="1"/>
              <a:t>SerDe</a:t>
            </a:r>
            <a:r>
              <a:rPr lang="en-US" dirty="0"/>
              <a:t> is short for Hive Serializer/</a:t>
            </a:r>
            <a:r>
              <a:rPr lang="en-US" dirty="0" err="1"/>
              <a:t>Deserializer</a:t>
            </a:r>
            <a:r>
              <a:rPr lang="en-US" dirty="0"/>
              <a:t>. </a:t>
            </a:r>
          </a:p>
          <a:p>
            <a:pPr fontAlgn="base"/>
            <a:endParaRPr lang="en-US" dirty="0"/>
          </a:p>
          <a:p>
            <a:pPr fontAlgn="base"/>
            <a:r>
              <a:rPr lang="en-US" dirty="0"/>
              <a:t>Hive uses the </a:t>
            </a:r>
            <a:r>
              <a:rPr lang="en-US" dirty="0" err="1"/>
              <a:t>SerDe</a:t>
            </a:r>
            <a:r>
              <a:rPr lang="en-US" dirty="0"/>
              <a:t> interface for IO. </a:t>
            </a:r>
          </a:p>
          <a:p>
            <a:pPr fontAlgn="base"/>
            <a:endParaRPr lang="en-US" dirty="0"/>
          </a:p>
          <a:p>
            <a:pPr fontAlgn="base"/>
            <a:r>
              <a:rPr lang="en-US" dirty="0"/>
              <a:t>Hive uses </a:t>
            </a:r>
            <a:r>
              <a:rPr lang="en-US" dirty="0" err="1"/>
              <a:t>SerDe</a:t>
            </a:r>
            <a:r>
              <a:rPr lang="en-US" dirty="0"/>
              <a:t> (and </a:t>
            </a:r>
            <a:r>
              <a:rPr lang="en-US" dirty="0" err="1"/>
              <a:t>FileFormat</a:t>
            </a:r>
            <a:r>
              <a:rPr lang="en-US" dirty="0"/>
              <a:t>) to read and write table rows.</a:t>
            </a:r>
          </a:p>
          <a:p>
            <a:pPr fontAlgn="base"/>
            <a:endParaRPr lang="en-US" dirty="0"/>
          </a:p>
          <a:p>
            <a:pPr fontAlgn="base"/>
            <a:r>
              <a:rPr lang="en-US" dirty="0"/>
              <a:t>The interface handles both serialization and deserialization.</a:t>
            </a:r>
          </a:p>
          <a:p>
            <a:pPr fontAlgn="base"/>
            <a:endParaRPr lang="en-US" dirty="0"/>
          </a:p>
          <a:p>
            <a:pPr fontAlgn="base"/>
            <a:r>
              <a:rPr lang="en-US" dirty="0"/>
              <a:t>Also the results of serialization can be interpreted as individual fields for processing in the distributed way.</a:t>
            </a:r>
          </a:p>
          <a:p>
            <a:pPr fontAlgn="base"/>
            <a:endParaRPr lang="en-US" sz="2400" dirty="0"/>
          </a:p>
          <a:p>
            <a:pPr fontAlgn="base"/>
            <a:r>
              <a:rPr lang="en-US" dirty="0"/>
              <a:t>Hive </a:t>
            </a:r>
            <a:r>
              <a:rPr lang="en-US" dirty="0" err="1"/>
              <a:t>SerDe</a:t>
            </a:r>
            <a:r>
              <a:rPr lang="en-US" dirty="0"/>
              <a:t> are used to write the data to  </a:t>
            </a:r>
            <a:r>
              <a:rPr lang="en-US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HDFS</a:t>
            </a:r>
            <a:r>
              <a:rPr lang="en-US" dirty="0"/>
              <a:t> in any custom format. </a:t>
            </a:r>
          </a:p>
          <a:p>
            <a:pPr fontAlgn="base"/>
            <a:endParaRPr lang="en-US" dirty="0"/>
          </a:p>
          <a:p>
            <a:pPr fontAlgn="base"/>
            <a:r>
              <a:rPr lang="en-US" dirty="0"/>
              <a:t>Hive facilitates custom </a:t>
            </a:r>
            <a:r>
              <a:rPr lang="en-US" dirty="0" err="1"/>
              <a:t>SerDe</a:t>
            </a:r>
            <a:r>
              <a:rPr lang="en-US" dirty="0"/>
              <a:t> so that anyone can write their own </a:t>
            </a:r>
            <a:r>
              <a:rPr lang="en-US" dirty="0" err="1"/>
              <a:t>SerDe</a:t>
            </a:r>
            <a:r>
              <a:rPr lang="en-US" dirty="0"/>
              <a:t> for their own data formats.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D826756-CBB6-4D36-955F-04A0D705553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9992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8021"/>
    </mc:Choice>
    <mc:Fallback>
      <p:transition spd="slow" advTm="1180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pPr fontAlgn="base"/>
            <a:r>
              <a:rPr lang="en-US" sz="2800" b="1" dirty="0"/>
              <a:t>What is Hive </a:t>
            </a:r>
            <a:r>
              <a:rPr lang="en-US" sz="2800" b="1" dirty="0" err="1"/>
              <a:t>SerDe</a:t>
            </a:r>
            <a:endParaRPr lang="en-US" sz="28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/>
          </a:bodyPr>
          <a:lstStyle/>
          <a:p>
            <a:pPr marL="0" indent="0" fontAlgn="base">
              <a:buNone/>
            </a:pPr>
            <a:r>
              <a:rPr lang="en-US" b="1" dirty="0">
                <a:highlight>
                  <a:srgbClr val="00FF00"/>
                </a:highlight>
              </a:rPr>
              <a:t>Reading from HDFS</a:t>
            </a:r>
          </a:p>
          <a:p>
            <a:pPr marL="0" indent="0" fontAlgn="base">
              <a:buNone/>
            </a:pPr>
            <a:r>
              <a:rPr lang="en-US" b="1" dirty="0">
                <a:highlight>
                  <a:srgbClr val="00FFFF"/>
                </a:highlight>
              </a:rPr>
              <a:t>HDFS files –&gt; </a:t>
            </a:r>
            <a:r>
              <a:rPr lang="en-US" b="1" dirty="0" err="1">
                <a:highlight>
                  <a:srgbClr val="00FFFF"/>
                </a:highlight>
              </a:rPr>
              <a:t>InputFileFormat</a:t>
            </a:r>
            <a:r>
              <a:rPr lang="en-US" b="1" dirty="0">
                <a:highlight>
                  <a:srgbClr val="00FFFF"/>
                </a:highlight>
              </a:rPr>
              <a:t> –&gt; &lt;key, value&gt; –&gt; </a:t>
            </a:r>
            <a:r>
              <a:rPr lang="en-US" b="1" dirty="0" err="1">
                <a:highlight>
                  <a:srgbClr val="00FFFF"/>
                </a:highlight>
              </a:rPr>
              <a:t>Deserializer</a:t>
            </a:r>
            <a:r>
              <a:rPr lang="en-US" b="1" dirty="0">
                <a:highlight>
                  <a:srgbClr val="00FFFF"/>
                </a:highlight>
              </a:rPr>
              <a:t> –&gt; Row object</a:t>
            </a:r>
          </a:p>
          <a:p>
            <a:pPr marL="0" indent="0" fontAlgn="base">
              <a:buNone/>
            </a:pPr>
            <a:r>
              <a:rPr lang="en-US" b="1" dirty="0">
                <a:highlight>
                  <a:srgbClr val="00FF00"/>
                </a:highlight>
              </a:rPr>
              <a:t>Writing to HDFS</a:t>
            </a:r>
          </a:p>
          <a:p>
            <a:pPr marL="0" indent="0" fontAlgn="base">
              <a:buNone/>
            </a:pPr>
            <a:r>
              <a:rPr lang="en-US" b="1" dirty="0">
                <a:highlight>
                  <a:srgbClr val="00FFFF"/>
                </a:highlight>
              </a:rPr>
              <a:t>Row object –&gt; Serializer –&gt; &lt;key, value&gt; –&gt; </a:t>
            </a:r>
            <a:r>
              <a:rPr lang="en-US" b="1" dirty="0" err="1">
                <a:highlight>
                  <a:srgbClr val="00FFFF"/>
                </a:highlight>
              </a:rPr>
              <a:t>OutputFileFormat</a:t>
            </a:r>
            <a:r>
              <a:rPr lang="en-US" b="1" dirty="0">
                <a:highlight>
                  <a:srgbClr val="00FFFF"/>
                </a:highlight>
              </a:rPr>
              <a:t> –&gt; HDFS files</a:t>
            </a:r>
          </a:p>
          <a:p>
            <a:pPr marL="0" indent="0" fontAlgn="base">
              <a:buNone/>
            </a:pPr>
            <a:endParaRPr lang="en-US" dirty="0"/>
          </a:p>
          <a:p>
            <a:pPr marL="0" indent="0" fontAlgn="base">
              <a:buNone/>
            </a:pPr>
            <a:r>
              <a:rPr lang="en-US" dirty="0"/>
              <a:t>Note: “key” part is ignored when reading, and is always a constant when writing. However,  row object is stored into the “value”.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0A348F6-58C9-4DD1-8CE0-310191402E3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2545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5279"/>
    </mc:Choice>
    <mc:Fallback>
      <p:transition spd="slow" advTm="1052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pPr fontAlgn="base"/>
            <a:r>
              <a:rPr lang="en-US" sz="2800" b="1" dirty="0"/>
              <a:t>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dirty="0">
                <a:highlight>
                  <a:srgbClr val="FFFF00"/>
                </a:highlight>
              </a:rPr>
              <a:t>For CSV File</a:t>
            </a:r>
          </a:p>
          <a:p>
            <a:pPr marL="457200" lvl="1" indent="0">
              <a:buNone/>
            </a:pPr>
            <a:endParaRPr lang="en-US" dirty="0">
              <a:highlight>
                <a:srgbClr val="FFFF00"/>
              </a:highlight>
            </a:endParaRPr>
          </a:p>
          <a:p>
            <a:pPr marL="457200" lvl="1" indent="0">
              <a:buNone/>
            </a:pPr>
            <a:endParaRPr lang="en-US" dirty="0">
              <a:highlight>
                <a:srgbClr val="FFFF00"/>
              </a:highlight>
            </a:endParaRPr>
          </a:p>
          <a:p>
            <a:pPr marL="457200" lvl="1" indent="0">
              <a:buNone/>
            </a:pPr>
            <a:endParaRPr lang="en-US" dirty="0">
              <a:highlight>
                <a:srgbClr val="FFFF00"/>
              </a:highlight>
            </a:endParaRPr>
          </a:p>
          <a:p>
            <a:pPr marL="457200" lvl="1" indent="0">
              <a:buNone/>
            </a:pPr>
            <a:endParaRPr lang="en-US" dirty="0">
              <a:highlight>
                <a:srgbClr val="FFFF00"/>
              </a:highlight>
            </a:endParaRPr>
          </a:p>
          <a:p>
            <a:pPr marL="457200" lvl="1" indent="0">
              <a:buNone/>
            </a:pPr>
            <a:endParaRPr lang="en-US" dirty="0">
              <a:highlight>
                <a:srgbClr val="FFFF00"/>
              </a:highlight>
            </a:endParaRPr>
          </a:p>
          <a:p>
            <a:pPr marL="457200" lvl="1" indent="0">
              <a:buNone/>
            </a:pPr>
            <a:r>
              <a:rPr lang="en-US" dirty="0">
                <a:highlight>
                  <a:srgbClr val="FFFF00"/>
                </a:highlight>
              </a:rPr>
              <a:t>For TSV File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A746626-C6FC-47DA-BC05-672813DB2815}"/>
              </a:ext>
            </a:extLst>
          </p:cNvPr>
          <p:cNvSpPr/>
          <p:nvPr/>
        </p:nvSpPr>
        <p:spPr>
          <a:xfrm>
            <a:off x="965200" y="1513840"/>
            <a:ext cx="10261600" cy="15036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create external table sample(id </a:t>
            </a:r>
            <a:r>
              <a:rPr lang="en-US" dirty="0" err="1"/>
              <a:t>int,first_name</a:t>
            </a:r>
            <a:r>
              <a:rPr lang="en-US" dirty="0"/>
              <a:t> </a:t>
            </a:r>
            <a:r>
              <a:rPr lang="en-US" dirty="0" err="1"/>
              <a:t>string,last_name</a:t>
            </a:r>
            <a:r>
              <a:rPr lang="en-US" dirty="0"/>
              <a:t> </a:t>
            </a:r>
            <a:r>
              <a:rPr lang="en-US" dirty="0" err="1"/>
              <a:t>string,email</a:t>
            </a:r>
            <a:r>
              <a:rPr lang="en-US" dirty="0"/>
              <a:t> </a:t>
            </a:r>
            <a:r>
              <a:rPr lang="en-US" dirty="0" err="1"/>
              <a:t>string,gender</a:t>
            </a:r>
            <a:r>
              <a:rPr lang="en-US" dirty="0"/>
              <a:t> </a:t>
            </a:r>
            <a:r>
              <a:rPr lang="en-US" dirty="0" err="1"/>
              <a:t>string,ip_address</a:t>
            </a:r>
            <a:r>
              <a:rPr lang="en-US" dirty="0"/>
              <a:t> string)</a:t>
            </a:r>
          </a:p>
          <a:p>
            <a:r>
              <a:rPr lang="en-US" dirty="0">
                <a:highlight>
                  <a:srgbClr val="800080"/>
                </a:highlight>
              </a:rPr>
              <a:t>row format </a:t>
            </a:r>
            <a:r>
              <a:rPr lang="en-US" dirty="0" err="1">
                <a:highlight>
                  <a:srgbClr val="800080"/>
                </a:highlight>
              </a:rPr>
              <a:t>serde</a:t>
            </a:r>
            <a:r>
              <a:rPr lang="en-US" dirty="0">
                <a:highlight>
                  <a:srgbClr val="800080"/>
                </a:highlight>
              </a:rPr>
              <a:t> 'org.apache.hadoop.hive.serde2.OpenCSVSerde'</a:t>
            </a:r>
          </a:p>
          <a:p>
            <a:r>
              <a:rPr lang="en-US" dirty="0"/>
              <a:t>stored as </a:t>
            </a:r>
            <a:r>
              <a:rPr lang="en-US" dirty="0" err="1"/>
              <a:t>textfile</a:t>
            </a:r>
            <a:endParaRPr lang="en-US" dirty="0"/>
          </a:p>
          <a:p>
            <a:r>
              <a:rPr lang="en-US" dirty="0"/>
              <a:t>location '/</a:t>
            </a:r>
            <a:r>
              <a:rPr lang="en-US" dirty="0" err="1"/>
              <a:t>tmp</a:t>
            </a:r>
            <a:r>
              <a:rPr lang="en-US" dirty="0"/>
              <a:t>/</a:t>
            </a:r>
            <a:r>
              <a:rPr lang="en-US" dirty="0" err="1"/>
              <a:t>serdes</a:t>
            </a:r>
            <a:r>
              <a:rPr lang="en-US" dirty="0"/>
              <a:t>/';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7F5A388-9597-47EF-A209-210BE3C4342E}"/>
              </a:ext>
            </a:extLst>
          </p:cNvPr>
          <p:cNvSpPr/>
          <p:nvPr/>
        </p:nvSpPr>
        <p:spPr>
          <a:xfrm>
            <a:off x="965200" y="3840481"/>
            <a:ext cx="10261600" cy="295655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/>
              <a:t>create external table sample(id </a:t>
            </a:r>
            <a:r>
              <a:rPr lang="en-US" sz="2000" dirty="0" err="1"/>
              <a:t>int,first_name</a:t>
            </a:r>
            <a:r>
              <a:rPr lang="en-US" sz="2000" dirty="0"/>
              <a:t> </a:t>
            </a:r>
            <a:r>
              <a:rPr lang="en-US" sz="2000" dirty="0" err="1"/>
              <a:t>string,last_name</a:t>
            </a:r>
            <a:r>
              <a:rPr lang="en-US" sz="2000" dirty="0"/>
              <a:t> </a:t>
            </a:r>
            <a:r>
              <a:rPr lang="en-US" sz="2000" dirty="0" err="1"/>
              <a:t>string,email</a:t>
            </a:r>
            <a:r>
              <a:rPr lang="en-US" sz="2000" dirty="0"/>
              <a:t> </a:t>
            </a:r>
            <a:r>
              <a:rPr lang="en-US" sz="2000" dirty="0" err="1"/>
              <a:t>string,gender</a:t>
            </a:r>
            <a:r>
              <a:rPr lang="en-US" sz="2000" dirty="0"/>
              <a:t> </a:t>
            </a:r>
            <a:r>
              <a:rPr lang="en-US" sz="2000" dirty="0" err="1"/>
              <a:t>string,ip_address</a:t>
            </a:r>
            <a:r>
              <a:rPr lang="en-US" sz="2000" dirty="0"/>
              <a:t> string)</a:t>
            </a:r>
          </a:p>
          <a:p>
            <a:r>
              <a:rPr lang="en-US" sz="2000" dirty="0">
                <a:highlight>
                  <a:srgbClr val="800080"/>
                </a:highlight>
              </a:rPr>
              <a:t>row format </a:t>
            </a:r>
            <a:r>
              <a:rPr lang="en-US" sz="2000" dirty="0" err="1">
                <a:highlight>
                  <a:srgbClr val="800080"/>
                </a:highlight>
              </a:rPr>
              <a:t>serde</a:t>
            </a:r>
            <a:r>
              <a:rPr lang="en-US" sz="2000" dirty="0">
                <a:highlight>
                  <a:srgbClr val="800080"/>
                </a:highlight>
              </a:rPr>
              <a:t> 'org.apache.hadoop.hive.serde2.OpenCSVSerde'</a:t>
            </a:r>
          </a:p>
          <a:p>
            <a:r>
              <a:rPr lang="en-US" sz="2000" dirty="0">
                <a:highlight>
                  <a:srgbClr val="800080"/>
                </a:highlight>
              </a:rPr>
              <a:t>with </a:t>
            </a:r>
            <a:r>
              <a:rPr lang="en-US" sz="2000" dirty="0" err="1">
                <a:highlight>
                  <a:srgbClr val="800080"/>
                </a:highlight>
              </a:rPr>
              <a:t>serdeproperties</a:t>
            </a:r>
            <a:r>
              <a:rPr lang="en-US" sz="2000" dirty="0">
                <a:highlight>
                  <a:srgbClr val="800080"/>
                </a:highlight>
              </a:rPr>
              <a:t> (</a:t>
            </a:r>
          </a:p>
          <a:p>
            <a:r>
              <a:rPr lang="en-US" sz="2000" dirty="0">
                <a:highlight>
                  <a:srgbClr val="800080"/>
                </a:highlight>
              </a:rPr>
              <a:t>"</a:t>
            </a:r>
            <a:r>
              <a:rPr lang="en-US" sz="2000" dirty="0" err="1">
                <a:highlight>
                  <a:srgbClr val="800080"/>
                </a:highlight>
              </a:rPr>
              <a:t>separatorChar</a:t>
            </a:r>
            <a:r>
              <a:rPr lang="en-US" sz="2000" dirty="0">
                <a:highlight>
                  <a:srgbClr val="800080"/>
                </a:highlight>
              </a:rPr>
              <a:t>" = "\t"</a:t>
            </a:r>
          </a:p>
          <a:p>
            <a:r>
              <a:rPr lang="en-US" sz="2000" dirty="0">
                <a:highlight>
                  <a:srgbClr val="800080"/>
                </a:highlight>
              </a:rPr>
              <a:t>)</a:t>
            </a:r>
          </a:p>
          <a:p>
            <a:r>
              <a:rPr lang="en-US" sz="2000" dirty="0"/>
              <a:t>stored as </a:t>
            </a:r>
            <a:r>
              <a:rPr lang="en-US" sz="2000" dirty="0" err="1"/>
              <a:t>textfile</a:t>
            </a:r>
            <a:endParaRPr lang="en-US" sz="2000" dirty="0"/>
          </a:p>
          <a:p>
            <a:r>
              <a:rPr lang="en-US" sz="2000" dirty="0"/>
              <a:t>location '/</a:t>
            </a:r>
            <a:r>
              <a:rPr lang="en-US" sz="2000" dirty="0" err="1"/>
              <a:t>tmp</a:t>
            </a:r>
            <a:r>
              <a:rPr lang="en-US" sz="2000" dirty="0"/>
              <a:t>/</a:t>
            </a:r>
            <a:r>
              <a:rPr lang="en-US" sz="2000" dirty="0" err="1"/>
              <a:t>serdes</a:t>
            </a:r>
            <a:r>
              <a:rPr lang="en-US" sz="2000" dirty="0"/>
              <a:t>/';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9BC59773-0C7F-49F0-897B-3B69E756EA6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7835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2592"/>
    </mc:Choice>
    <mc:Fallback>
      <p:transition spd="slow" advTm="725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pPr fontAlgn="base"/>
            <a:r>
              <a:rPr lang="en-US" sz="2800" b="1" dirty="0"/>
              <a:t>File Formats in Hive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dirty="0"/>
              <a:t>Basically, to read and write HDFS files Hive uses these </a:t>
            </a:r>
            <a:r>
              <a:rPr lang="en-US" dirty="0" err="1"/>
              <a:t>FileFormat</a:t>
            </a:r>
            <a:r>
              <a:rPr lang="en-US" dirty="0"/>
              <a:t> classes currently: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b="1" dirty="0" err="1"/>
              <a:t>TextInputFormat</a:t>
            </a:r>
            <a:r>
              <a:rPr lang="en-US" b="1" dirty="0"/>
              <a:t>/</a:t>
            </a:r>
            <a:r>
              <a:rPr lang="en-US" b="1" dirty="0" err="1"/>
              <a:t>HiveIgnoreKeyTextOutputFormat</a:t>
            </a:r>
            <a:r>
              <a:rPr lang="en-US" dirty="0"/>
              <a:t>: It read/write data in plain text file format.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b="1" dirty="0" err="1"/>
              <a:t>SequenceFileInputFormat</a:t>
            </a:r>
            <a:r>
              <a:rPr lang="en-US" b="1" dirty="0"/>
              <a:t>/</a:t>
            </a:r>
            <a:r>
              <a:rPr lang="en-US" b="1" dirty="0" err="1"/>
              <a:t>SequenceFileOutputFormat</a:t>
            </a:r>
            <a:r>
              <a:rPr lang="en-US" dirty="0" err="1"/>
              <a:t>:It</a:t>
            </a:r>
            <a:r>
              <a:rPr lang="en-US" dirty="0"/>
              <a:t> read/write data in Hadoop </a:t>
            </a:r>
            <a:r>
              <a:rPr lang="en-US" dirty="0" err="1"/>
              <a:t>SequenceFile</a:t>
            </a:r>
            <a:r>
              <a:rPr lang="en-US" dirty="0"/>
              <a:t> format.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A71B2B3-E568-42EE-B483-7E1FC0C3B69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7304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790"/>
    </mc:Choice>
    <mc:Fallback>
      <p:transition spd="slow" advTm="357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Built-in SerDes in Hive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dirty="0"/>
              <a:t>To serialize and deserialize data Hive uses these Hive </a:t>
            </a:r>
            <a:r>
              <a:rPr lang="en-US" dirty="0" err="1"/>
              <a:t>SerDe</a:t>
            </a:r>
            <a:r>
              <a:rPr lang="en-US" dirty="0"/>
              <a:t> classes currently: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b="1" dirty="0" err="1"/>
              <a:t>MetadataTypedColumnsetSerDe</a:t>
            </a:r>
            <a:r>
              <a:rPr lang="en-US" dirty="0"/>
              <a:t>:</a:t>
            </a:r>
          </a:p>
          <a:p>
            <a:pPr marL="457200" lvl="1" indent="0">
              <a:buNone/>
            </a:pPr>
            <a:r>
              <a:rPr lang="en-US" dirty="0"/>
              <a:t>So, to read/write delimited records we use this Hive </a:t>
            </a:r>
            <a:r>
              <a:rPr lang="en-US" dirty="0" err="1"/>
              <a:t>SerDe</a:t>
            </a:r>
            <a:r>
              <a:rPr lang="en-US" dirty="0"/>
              <a:t>. Such as CSV, TSV etc.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b="1" dirty="0" err="1"/>
              <a:t>LazySimpleSerDe</a:t>
            </a:r>
            <a:r>
              <a:rPr lang="en-US" b="1" dirty="0"/>
              <a:t>:</a:t>
            </a:r>
          </a:p>
          <a:p>
            <a:pPr marL="457200" lvl="1" indent="0">
              <a:buNone/>
            </a:pPr>
            <a:r>
              <a:rPr lang="en-US" dirty="0"/>
              <a:t>This is also used to read delimited records like CSV,TSV etc., However, it creates Objects in a lazy way. Hence, that offers better performance. 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27E15F8-45C6-4442-ACA4-143D844C213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6568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919"/>
    </mc:Choice>
    <mc:Fallback>
      <p:transition spd="slow" advTm="589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Built-in SerDes in Hive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/>
          </a:bodyPr>
          <a:lstStyle/>
          <a:p>
            <a:pPr fontAlgn="base"/>
            <a:r>
              <a:rPr lang="en-US" b="1" dirty="0"/>
              <a:t>Thrift </a:t>
            </a:r>
            <a:r>
              <a:rPr lang="en-US" b="1" dirty="0" err="1"/>
              <a:t>SerDe</a:t>
            </a:r>
            <a:r>
              <a:rPr lang="en-US" b="1" dirty="0"/>
              <a:t> in Hive</a:t>
            </a:r>
            <a:endParaRPr lang="en-US" dirty="0"/>
          </a:p>
          <a:p>
            <a:pPr marL="0" indent="0" fontAlgn="base">
              <a:buNone/>
            </a:pPr>
            <a:r>
              <a:rPr lang="en-US" dirty="0"/>
              <a:t>To read/write Thrift serialized objects, we use this Hive </a:t>
            </a:r>
            <a:r>
              <a:rPr lang="en-US" dirty="0" err="1"/>
              <a:t>SerDe</a:t>
            </a:r>
            <a:r>
              <a:rPr lang="en-US" dirty="0"/>
              <a:t>.</a:t>
            </a:r>
          </a:p>
          <a:p>
            <a:pPr marL="0" indent="0" fontAlgn="base">
              <a:buNone/>
            </a:pPr>
            <a:endParaRPr lang="en-US" dirty="0"/>
          </a:p>
          <a:p>
            <a:pPr fontAlgn="base"/>
            <a:r>
              <a:rPr lang="en-US" b="1" dirty="0"/>
              <a:t>Dynamic </a:t>
            </a:r>
            <a:r>
              <a:rPr lang="en-US" b="1" dirty="0" err="1"/>
              <a:t>SerDe</a:t>
            </a:r>
            <a:r>
              <a:rPr lang="en-US" b="1" dirty="0"/>
              <a:t> in Hive</a:t>
            </a:r>
            <a:endParaRPr lang="en-US" dirty="0"/>
          </a:p>
          <a:p>
            <a:pPr marL="0" indent="0" fontAlgn="base">
              <a:buNone/>
            </a:pPr>
            <a:r>
              <a:rPr lang="en-US" dirty="0"/>
              <a:t>To read/write Thrift serialized objects we use this Hive </a:t>
            </a:r>
            <a:r>
              <a:rPr lang="en-US" dirty="0" err="1"/>
              <a:t>SerDe</a:t>
            </a:r>
            <a:r>
              <a:rPr lang="en-US" dirty="0"/>
              <a:t>. Also, it understands Thrift DDL, so the schema of the object can be provided at runtime. 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EA84FC8-3D63-4104-86CD-F80FCBCDB5C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4226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096"/>
    </mc:Choice>
    <mc:Fallback>
      <p:transition spd="slow" advTm="610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Key Points Hive </a:t>
            </a:r>
            <a:r>
              <a:rPr lang="en-US" sz="2800" b="1" dirty="0" err="1"/>
              <a:t>SerDe</a:t>
            </a:r>
            <a:endParaRPr lang="en-US" sz="28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/>
          </a:bodyPr>
          <a:lstStyle/>
          <a:p>
            <a:pPr fontAlgn="base"/>
            <a:r>
              <a:rPr lang="en-US" dirty="0"/>
              <a:t>Basically, Hive </a:t>
            </a:r>
            <a:r>
              <a:rPr lang="en-US" dirty="0" err="1"/>
              <a:t>SerDe</a:t>
            </a:r>
            <a:r>
              <a:rPr lang="en-US" dirty="0"/>
              <a:t>, not the DDL, defines the table schema. Since some of the </a:t>
            </a:r>
            <a:r>
              <a:rPr lang="en-US" dirty="0" err="1"/>
              <a:t>SerDe</a:t>
            </a:r>
            <a:r>
              <a:rPr lang="en-US" dirty="0"/>
              <a:t> in Hive uses the DDL for configuration. However,  the </a:t>
            </a:r>
            <a:r>
              <a:rPr lang="en-US" dirty="0" err="1"/>
              <a:t>SerDe</a:t>
            </a:r>
            <a:r>
              <a:rPr lang="en-US" dirty="0"/>
              <a:t> can also override that.</a:t>
            </a:r>
          </a:p>
          <a:p>
            <a:pPr fontAlgn="base"/>
            <a:endParaRPr lang="en-US" dirty="0"/>
          </a:p>
          <a:p>
            <a:pPr fontAlgn="base"/>
            <a:r>
              <a:rPr lang="en-US" dirty="0"/>
              <a:t>Moreover,  Column types can be arbitrarily nested arrays, maps, and structures.</a:t>
            </a:r>
          </a:p>
          <a:p>
            <a:pPr fontAlgn="base"/>
            <a:endParaRPr lang="en-US" dirty="0"/>
          </a:p>
          <a:p>
            <a:pPr fontAlgn="base"/>
            <a:r>
              <a:rPr lang="en-US" dirty="0"/>
              <a:t>With CASE/IF or when using complex or nested types the callback design of </a:t>
            </a:r>
            <a:r>
              <a:rPr lang="en-US" dirty="0" err="1"/>
              <a:t>ObjectInspector</a:t>
            </a:r>
            <a:r>
              <a:rPr lang="en-US" dirty="0"/>
              <a:t> allows lazy deserialization.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80CBF53-22AF-4D44-9002-96F4C83526D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9311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4287"/>
    </mc:Choice>
    <mc:Fallback>
      <p:transition spd="slow" advTm="1042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pPr fontAlgn="base"/>
            <a:r>
              <a:rPr lang="en-US" sz="2800" b="1" dirty="0" err="1"/>
              <a:t>ObjectInspector</a:t>
            </a:r>
            <a:endParaRPr lang="en-US" sz="28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/>
          </a:bodyPr>
          <a:lstStyle/>
          <a:p>
            <a:r>
              <a:rPr lang="en-US" dirty="0"/>
              <a:t>Hive uses </a:t>
            </a:r>
            <a:r>
              <a:rPr lang="en-US" b="1" dirty="0" err="1"/>
              <a:t>ObjectInspector</a:t>
            </a:r>
            <a:r>
              <a:rPr lang="en-US" dirty="0"/>
              <a:t> to analyze the internal structure of the row object and also the structure of the individual columns.</a:t>
            </a:r>
          </a:p>
          <a:p>
            <a:endParaRPr lang="en-US" dirty="0"/>
          </a:p>
          <a:p>
            <a:r>
              <a:rPr lang="en-US" dirty="0" err="1"/>
              <a:t>ObjectInspector</a:t>
            </a:r>
            <a:r>
              <a:rPr lang="en-US" dirty="0"/>
              <a:t> provides a uniform way to access complex objects that can be stored in multiple formats in the memory.</a:t>
            </a:r>
          </a:p>
          <a:p>
            <a:endParaRPr lang="en-US" dirty="0"/>
          </a:p>
          <a:p>
            <a:r>
              <a:rPr lang="en-US" dirty="0"/>
              <a:t>A complex object can be represented by a pair of </a:t>
            </a:r>
            <a:r>
              <a:rPr lang="en-US" dirty="0" err="1"/>
              <a:t>ObjectInspector</a:t>
            </a:r>
            <a:r>
              <a:rPr lang="en-US" dirty="0"/>
              <a:t> and Java Object. </a:t>
            </a:r>
          </a:p>
          <a:p>
            <a:endParaRPr lang="en-US" dirty="0"/>
          </a:p>
          <a:p>
            <a:r>
              <a:rPr lang="en-US" dirty="0"/>
              <a:t>The </a:t>
            </a:r>
            <a:r>
              <a:rPr lang="en-US" dirty="0" err="1"/>
              <a:t>ObjectInspector</a:t>
            </a:r>
            <a:r>
              <a:rPr lang="en-US" dirty="0"/>
              <a:t> not only tells us the structure of the Object, but also gives us ways to access the internal fields inside the Object.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827BBF9-8EC5-41B9-B2F3-4319AE5A4C9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9288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4174"/>
    </mc:Choice>
    <mc:Fallback>
      <p:transition spd="slow" advTm="741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2727</TotalTime>
  <Words>536</Words>
  <Application>Microsoft Office PowerPoint</Application>
  <PresentationFormat>Widescreen</PresentationFormat>
  <Paragraphs>106</Paragraphs>
  <Slides>11</Slides>
  <Notes>0</Notes>
  <HiddenSlides>0</HiddenSlides>
  <MMClips>11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Apache Hive Interview Questions</vt:lpstr>
      <vt:lpstr>What is Hive SerDe</vt:lpstr>
      <vt:lpstr>What is Hive SerDe</vt:lpstr>
      <vt:lpstr>Example</vt:lpstr>
      <vt:lpstr>File Formats in Hive</vt:lpstr>
      <vt:lpstr>Built-in SerDes in Hive</vt:lpstr>
      <vt:lpstr>Built-in SerDes in Hive</vt:lpstr>
      <vt:lpstr>Key Points Hive SerDe</vt:lpstr>
      <vt:lpstr>ObjectInspector</vt:lpstr>
      <vt:lpstr>Registration of Native SerDes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Hive Interview Questions</dc:title>
  <dc:creator>Viresh Kumar</dc:creator>
  <cp:lastModifiedBy>Viresh Kumar</cp:lastModifiedBy>
  <cp:revision>65</cp:revision>
  <dcterms:created xsi:type="dcterms:W3CDTF">2019-01-05T09:32:29Z</dcterms:created>
  <dcterms:modified xsi:type="dcterms:W3CDTF">2019-01-08T09:30:39Z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virkumar@microsoft.com</vt:lpwstr>
  </property>
  <property fmtid="{D5CDD505-2E9C-101B-9397-08002B2CF9AE}" pid="5" name="MSIP_Label_f42aa342-8706-4288-bd11-ebb85995028c_SetDate">
    <vt:lpwstr>2019-01-05T09:32:39.4664936Z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